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9"/>
  </p:notesMasterIdLst>
  <p:handoutMasterIdLst>
    <p:handoutMasterId r:id="rId40"/>
  </p:handoutMasterIdLst>
  <p:sldIdLst>
    <p:sldId id="256" r:id="rId2"/>
    <p:sldId id="378" r:id="rId3"/>
    <p:sldId id="384" r:id="rId4"/>
    <p:sldId id="395" r:id="rId5"/>
    <p:sldId id="412" r:id="rId6"/>
    <p:sldId id="396" r:id="rId7"/>
    <p:sldId id="413" r:id="rId8"/>
    <p:sldId id="411" r:id="rId9"/>
    <p:sldId id="399" r:id="rId10"/>
    <p:sldId id="400" r:id="rId11"/>
    <p:sldId id="401" r:id="rId12"/>
    <p:sldId id="423" r:id="rId13"/>
    <p:sldId id="457" r:id="rId14"/>
    <p:sldId id="424" r:id="rId15"/>
    <p:sldId id="430" r:id="rId16"/>
    <p:sldId id="428" r:id="rId17"/>
    <p:sldId id="455" r:id="rId18"/>
    <p:sldId id="453" r:id="rId19"/>
    <p:sldId id="427" r:id="rId20"/>
    <p:sldId id="458" r:id="rId21"/>
    <p:sldId id="432" r:id="rId22"/>
    <p:sldId id="433" r:id="rId23"/>
    <p:sldId id="434" r:id="rId24"/>
    <p:sldId id="459" r:id="rId25"/>
    <p:sldId id="436" r:id="rId26"/>
    <p:sldId id="404" r:id="rId27"/>
    <p:sldId id="442" r:id="rId28"/>
    <p:sldId id="456" r:id="rId29"/>
    <p:sldId id="454" r:id="rId30"/>
    <p:sldId id="452" r:id="rId31"/>
    <p:sldId id="451" r:id="rId32"/>
    <p:sldId id="440" r:id="rId33"/>
    <p:sldId id="392" r:id="rId34"/>
    <p:sldId id="418" r:id="rId35"/>
    <p:sldId id="460" r:id="rId36"/>
    <p:sldId id="461" r:id="rId37"/>
    <p:sldId id="387" r:id="rId38"/>
  </p:sldIdLst>
  <p:sldSz cx="9144000" cy="6858000" type="screen4x3"/>
  <p:notesSz cx="9875838" cy="6670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D9157A8-8C25-48B2-81DB-15D56562011E}">
          <p14:sldIdLst>
            <p14:sldId id="256"/>
            <p14:sldId id="378"/>
            <p14:sldId id="384"/>
            <p14:sldId id="395"/>
            <p14:sldId id="412"/>
            <p14:sldId id="396"/>
            <p14:sldId id="413"/>
            <p14:sldId id="411"/>
            <p14:sldId id="399"/>
            <p14:sldId id="400"/>
            <p14:sldId id="401"/>
            <p14:sldId id="423"/>
            <p14:sldId id="457"/>
            <p14:sldId id="424"/>
            <p14:sldId id="430"/>
            <p14:sldId id="428"/>
            <p14:sldId id="455"/>
            <p14:sldId id="453"/>
            <p14:sldId id="427"/>
            <p14:sldId id="458"/>
            <p14:sldId id="432"/>
            <p14:sldId id="433"/>
            <p14:sldId id="434"/>
            <p14:sldId id="459"/>
            <p14:sldId id="436"/>
            <p14:sldId id="404"/>
            <p14:sldId id="442"/>
            <p14:sldId id="456"/>
            <p14:sldId id="454"/>
            <p14:sldId id="452"/>
            <p14:sldId id="451"/>
            <p14:sldId id="440"/>
            <p14:sldId id="392"/>
            <p14:sldId id="418"/>
            <p14:sldId id="460"/>
            <p14:sldId id="461"/>
            <p14:sldId id="387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6F75"/>
    <a:srgbClr val="80808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9005" autoAdjust="0"/>
    <p:restoredTop sz="94579" autoAdjust="0"/>
  </p:normalViewPr>
  <p:slideViewPr>
    <p:cSldViewPr>
      <p:cViewPr>
        <p:scale>
          <a:sx n="100" d="100"/>
          <a:sy n="100" d="100"/>
        </p:scale>
        <p:origin x="-1944" y="-300"/>
      </p:cViewPr>
      <p:guideLst>
        <p:guide orient="horz" pos="216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-1788" y="-102"/>
      </p:cViewPr>
      <p:guideLst>
        <p:guide orient="horz" pos="2101"/>
        <p:guide pos="311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94023" y="0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r">
              <a:defRPr sz="1200"/>
            </a:lvl1pPr>
          </a:lstStyle>
          <a:p>
            <a:fld id="{7A628D69-956E-4DC0-97B0-E1AF94AEBF3E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335984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94023" y="6335984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r">
              <a:defRPr sz="1200"/>
            </a:lvl1pPr>
          </a:lstStyle>
          <a:p>
            <a:fld id="{3F34A60D-C016-40DC-B5BA-FF5E5FAB9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32902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4625" y="0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r">
              <a:defRPr sz="1200"/>
            </a:lvl1pPr>
          </a:lstStyle>
          <a:p>
            <a:fld id="{DF60411C-8EBA-481A-BB86-6E61A9CC0269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70250" y="500063"/>
            <a:ext cx="3335338" cy="2501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452" tIns="45226" rIns="90452" bIns="4522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8215" y="3168571"/>
            <a:ext cx="7899408" cy="3001804"/>
          </a:xfrm>
          <a:prstGeom prst="rect">
            <a:avLst/>
          </a:prstGeom>
        </p:spPr>
        <p:txBody>
          <a:bodyPr vert="horz" lIns="90452" tIns="45226" rIns="90452" bIns="45226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335584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4625" y="6335584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r">
              <a:defRPr sz="1200"/>
            </a:lvl1pPr>
          </a:lstStyle>
          <a:p>
            <a:fld id="{257AF53F-3275-4803-AB0B-AB06DB8DC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18466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470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앞에서 보신 </a:t>
            </a:r>
            <a:r>
              <a:rPr lang="en-US" altLang="ko-KR" dirty="0" smtClean="0"/>
              <a:t>many to many</a:t>
            </a:r>
            <a:r>
              <a:rPr lang="ko-KR" altLang="en-US" dirty="0" smtClean="0"/>
              <a:t>의</a:t>
            </a:r>
            <a:r>
              <a:rPr lang="ko-KR" altLang="en-US" baseline="0" dirty="0" smtClean="0"/>
              <a:t> </a:t>
            </a:r>
            <a:r>
              <a:rPr lang="ko-KR" altLang="en-US" dirty="0" err="1" smtClean="0"/>
              <a:t>구조중</a:t>
            </a:r>
            <a:r>
              <a:rPr lang="ko-KR" altLang="en-US" dirty="0" smtClean="0"/>
              <a:t> 하나인 순환신경망 인코더 </a:t>
            </a:r>
            <a:r>
              <a:rPr lang="ko-KR" altLang="en-US" dirty="0" err="1" smtClean="0"/>
              <a:t>디코더</a:t>
            </a:r>
            <a:r>
              <a:rPr lang="ko-KR" altLang="en-US" dirty="0" smtClean="0"/>
              <a:t> 네트워크가 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네트워크는</a:t>
            </a:r>
            <a:endParaRPr lang="en-US" altLang="ko-KR" dirty="0" smtClean="0"/>
          </a:p>
          <a:p>
            <a:r>
              <a:rPr lang="ko-KR" altLang="en-US" dirty="0" smtClean="0"/>
              <a:t>보통 기계번역에 사용됩니다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간단히  동작에 대해 살펴보면</a:t>
            </a:r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기계번역쪽에서는</a:t>
            </a:r>
            <a:r>
              <a:rPr lang="ko-KR" altLang="en-US" dirty="0" smtClean="0"/>
              <a:t> 이 구조를 </a:t>
            </a:r>
            <a:r>
              <a:rPr lang="en-US" altLang="ko-KR" dirty="0" smtClean="0"/>
              <a:t>sequence to sequence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구조라고 부르는데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간단히 동작을 살펴보면 </a:t>
            </a:r>
            <a:endParaRPr lang="en-US" altLang="ko-KR" baseline="0" dirty="0" smtClean="0"/>
          </a:p>
          <a:p>
            <a:r>
              <a:rPr lang="ko-KR" altLang="en-US" dirty="0" smtClean="0"/>
              <a:t>참고로 이 </a:t>
            </a:r>
            <a:r>
              <a:rPr lang="en-US" altLang="ko-KR" dirty="0" smtClean="0"/>
              <a:t>sequence</a:t>
            </a:r>
            <a:r>
              <a:rPr lang="en-US" altLang="ko-KR" baseline="0" dirty="0" smtClean="0"/>
              <a:t> to sequence </a:t>
            </a:r>
            <a:r>
              <a:rPr lang="ko-KR" altLang="en-US" baseline="0" dirty="0" smtClean="0"/>
              <a:t>구조는 한가지의 특징이 있습니다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Training </a:t>
            </a:r>
            <a:r>
              <a:rPr lang="ko-KR" altLang="en-US" baseline="0" dirty="0" smtClean="0"/>
              <a:t>과정과 </a:t>
            </a:r>
            <a:r>
              <a:rPr lang="en-US" altLang="ko-KR" baseline="0" dirty="0" smtClean="0"/>
              <a:t>test</a:t>
            </a:r>
            <a:r>
              <a:rPr lang="ko-KR" altLang="en-US" baseline="0" dirty="0" smtClean="0"/>
              <a:t>과정이 다르다는 것입니다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Training</a:t>
            </a:r>
            <a:r>
              <a:rPr lang="ko-KR" altLang="en-US" dirty="0" smtClean="0"/>
              <a:t>과정에서 학습이 완료되면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저는 바로 전에 설명한 </a:t>
            </a:r>
            <a:r>
              <a:rPr lang="en-US" altLang="ko-KR" dirty="0" smtClean="0"/>
              <a:t>sequence to </a:t>
            </a:r>
            <a:r>
              <a:rPr lang="en-US" altLang="ko-KR" dirty="0" err="1" smtClean="0"/>
              <a:t>squence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구조에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Sequence</a:t>
            </a:r>
            <a:r>
              <a:rPr lang="en-US" altLang="ko-KR" baseline="0" dirty="0" smtClean="0"/>
              <a:t> to Sequence </a:t>
            </a:r>
            <a:r>
              <a:rPr lang="ko-KR" altLang="en-US" baseline="0" dirty="0" smtClean="0"/>
              <a:t>구조를 그대로 제 </a:t>
            </a:r>
            <a:r>
              <a:rPr lang="en-US" altLang="ko-KR" baseline="0" dirty="0" smtClean="0"/>
              <a:t>motion data</a:t>
            </a:r>
            <a:r>
              <a:rPr lang="ko-KR" altLang="en-US" baseline="0" dirty="0" smtClean="0"/>
              <a:t>에 적용을 해보았습니다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과거의동작을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encoder</a:t>
            </a:r>
            <a:r>
              <a:rPr lang="ko-KR" altLang="en-US" baseline="0" dirty="0" smtClean="0"/>
              <a:t>에 입력으로 넣고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예측하고자 하는 동작을 </a:t>
            </a:r>
            <a:r>
              <a:rPr lang="en-US" altLang="ko-KR" baseline="0" dirty="0" smtClean="0"/>
              <a:t>decoder</a:t>
            </a:r>
            <a:r>
              <a:rPr lang="ko-KR" altLang="en-US" baseline="0" dirty="0" smtClean="0"/>
              <a:t>에 입력으로 넣었습니다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조금 </a:t>
            </a:r>
            <a:r>
              <a:rPr lang="ko-KR" altLang="en-US" baseline="0" dirty="0" err="1" smtClean="0"/>
              <a:t>달른점이</a:t>
            </a:r>
            <a:r>
              <a:rPr lang="ko-KR" altLang="en-US" baseline="0" dirty="0" smtClean="0"/>
              <a:t> 있다면 데이터에 </a:t>
            </a:r>
            <a:r>
              <a:rPr lang="ko-KR" altLang="en-US" baseline="0" dirty="0" err="1" smtClean="0"/>
              <a:t>노이즈를</a:t>
            </a:r>
            <a:r>
              <a:rPr lang="ko-KR" altLang="en-US" baseline="0" dirty="0" smtClean="0"/>
              <a:t> 추가해서 넣었습니다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학습을 시켰고</a:t>
            </a:r>
            <a:r>
              <a:rPr lang="en-US" altLang="ko-KR" baseline="0" dirty="0" smtClean="0"/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을 활용한 </a:t>
            </a:r>
            <a:r>
              <a:rPr lang="ko-KR" altLang="en-US" dirty="0" err="1" smtClean="0"/>
              <a:t>여러가지것</a:t>
            </a:r>
            <a:endParaRPr lang="en-US" altLang="ko-KR" dirty="0" smtClean="0"/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to one </a:t>
            </a:r>
            <a:r>
              <a:rPr lang="ko-KR" altLang="en-US" baseline="0" dirty="0" smtClean="0"/>
              <a:t>기본구조</a:t>
            </a:r>
            <a:endParaRPr lang="en-US" altLang="ko-KR" baseline="0" dirty="0" smtClean="0"/>
          </a:p>
          <a:p>
            <a:r>
              <a:rPr lang="en-US" altLang="ko-KR" baseline="0" dirty="0" smtClean="0"/>
              <a:t>One to many </a:t>
            </a:r>
            <a:r>
              <a:rPr lang="ko-KR" altLang="en-US" baseline="0" dirty="0" smtClean="0"/>
              <a:t>사진  </a:t>
            </a:r>
            <a:r>
              <a:rPr lang="en-US" altLang="ko-KR" baseline="0" dirty="0" smtClean="0"/>
              <a:t>-  </a:t>
            </a:r>
            <a:r>
              <a:rPr lang="ko-KR" altLang="en-US" baseline="0" dirty="0" smtClean="0"/>
              <a:t>단어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Many to one </a:t>
            </a:r>
            <a:r>
              <a:rPr lang="ko-KR" altLang="en-US" baseline="0" dirty="0" smtClean="0"/>
              <a:t>분류</a:t>
            </a:r>
            <a:endParaRPr lang="en-US" altLang="ko-KR" baseline="0" dirty="0" smtClean="0"/>
          </a:p>
          <a:p>
            <a:r>
              <a:rPr lang="en-US" altLang="ko-KR" dirty="0" smtClean="0"/>
              <a:t>Many</a:t>
            </a:r>
            <a:r>
              <a:rPr lang="en-US" altLang="ko-KR" baseline="0" dirty="0" smtClean="0"/>
              <a:t> to Many </a:t>
            </a:r>
            <a:r>
              <a:rPr lang="ko-KR" altLang="en-US" baseline="0" dirty="0" smtClean="0"/>
              <a:t>번역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TEST ERROR</a:t>
            </a:r>
            <a:r>
              <a:rPr lang="ko-KR" altLang="en-US" dirty="0" smtClean="0"/>
              <a:t>가 너무 컸습니다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영상꼭넣기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영상꼭넣기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모션데이터는 실제 데이터</a:t>
            </a:r>
            <a:r>
              <a:rPr lang="en-US" altLang="ko-KR" dirty="0" smtClean="0"/>
              <a:t>!!</a:t>
            </a:r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hot encoding </a:t>
            </a:r>
            <a:r>
              <a:rPr lang="ko-KR" altLang="en-US" baseline="0" dirty="0" smtClean="0"/>
              <a:t>이라는 </a:t>
            </a:r>
            <a:endParaRPr lang="en-US" altLang="ko-KR" dirty="0" smtClean="0"/>
          </a:p>
          <a:p>
            <a:r>
              <a:rPr lang="ko-KR" altLang="en-US" dirty="0" smtClean="0"/>
              <a:t>에러가 점점 누적되는 현상이 발생했습니다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에러를 줄이기 위한 방법으로써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0348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분석을 토대로 관찰을 진행해보았습니다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을 활용한 </a:t>
            </a:r>
            <a:r>
              <a:rPr lang="ko-KR" altLang="en-US" dirty="0" err="1" smtClean="0"/>
              <a:t>여러가지것</a:t>
            </a:r>
            <a:endParaRPr lang="en-US" altLang="ko-KR" dirty="0" smtClean="0"/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to one </a:t>
            </a:r>
            <a:r>
              <a:rPr lang="ko-KR" altLang="en-US" baseline="0" dirty="0" smtClean="0"/>
              <a:t>기본구조</a:t>
            </a:r>
            <a:endParaRPr lang="en-US" altLang="ko-KR" baseline="0" dirty="0" smtClean="0"/>
          </a:p>
          <a:p>
            <a:r>
              <a:rPr lang="en-US" altLang="ko-KR" baseline="0" dirty="0" smtClean="0"/>
              <a:t>One to many </a:t>
            </a:r>
            <a:r>
              <a:rPr lang="ko-KR" altLang="en-US" baseline="0" dirty="0" smtClean="0"/>
              <a:t>사진  </a:t>
            </a:r>
            <a:r>
              <a:rPr lang="en-US" altLang="ko-KR" baseline="0" dirty="0" smtClean="0"/>
              <a:t>-  </a:t>
            </a:r>
            <a:r>
              <a:rPr lang="ko-KR" altLang="en-US" baseline="0" dirty="0" smtClean="0"/>
              <a:t>단어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Many to one </a:t>
            </a:r>
            <a:r>
              <a:rPr lang="ko-KR" altLang="en-US" baseline="0" dirty="0" smtClean="0"/>
              <a:t>분류</a:t>
            </a:r>
            <a:endParaRPr lang="en-US" altLang="ko-KR" baseline="0" dirty="0" smtClean="0"/>
          </a:p>
          <a:p>
            <a:r>
              <a:rPr lang="en-US" altLang="ko-KR" dirty="0" smtClean="0"/>
              <a:t>Many</a:t>
            </a:r>
            <a:r>
              <a:rPr lang="en-US" altLang="ko-KR" baseline="0" dirty="0" smtClean="0"/>
              <a:t> to Many </a:t>
            </a:r>
            <a:r>
              <a:rPr lang="ko-KR" altLang="en-US" baseline="0" dirty="0" smtClean="0"/>
              <a:t>번역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네트워크가 동작정보를 담기에는 작거나 </a:t>
            </a:r>
            <a:r>
              <a:rPr lang="ko-KR" altLang="en-US" dirty="0" err="1" smtClean="0"/>
              <a:t>파리미터</a:t>
            </a:r>
            <a:r>
              <a:rPr lang="ko-KR" altLang="en-US" dirty="0" smtClean="0"/>
              <a:t> 수가 적지 않을까</a:t>
            </a:r>
            <a:r>
              <a:rPr lang="en-US" altLang="ko-KR" dirty="0" smtClean="0"/>
              <a:t>?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8081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7548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1678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05117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0192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저는 </a:t>
            </a:r>
            <a:r>
              <a:rPr lang="ko-KR" altLang="en-US" baseline="0" dirty="0" smtClean="0"/>
              <a:t>과거의 모션정보로부터 미래의 모션정보를 예측하는 것에 대한 연구를 진행했습니다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 문제를 풀기 위해서는 </a:t>
            </a:r>
            <a:r>
              <a:rPr lang="ko-KR" altLang="en-US" baseline="0" dirty="0" err="1" smtClean="0"/>
              <a:t>딥러닝</a:t>
            </a:r>
            <a:r>
              <a:rPr lang="ko-KR" altLang="en-US" baseline="0" dirty="0" smtClean="0"/>
              <a:t> 알고리즘과 관련된 몇 가지 배경지식이 필요했는데요</a:t>
            </a:r>
            <a:r>
              <a:rPr lang="en-US" altLang="ko-KR" baseline="0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26201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2884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0616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격투에서 상대방의 움직임을 파악하는데 활용 할 </a:t>
            </a:r>
            <a:r>
              <a:rPr lang="ko-KR" altLang="en-US" baseline="0" dirty="0" err="1" smtClean="0"/>
              <a:t>수도있고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야구에서 공을 던질 때  야구에서 투수의 </a:t>
            </a:r>
            <a:r>
              <a:rPr lang="ko-KR" altLang="en-US" baseline="0" dirty="0" err="1" smtClean="0"/>
              <a:t>구종을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파악할수도있는데</a:t>
            </a:r>
            <a:r>
              <a:rPr lang="ko-KR" altLang="en-US" baseline="0" dirty="0" smtClean="0"/>
              <a:t> 활용 </a:t>
            </a:r>
            <a:r>
              <a:rPr lang="ko-KR" altLang="en-US" baseline="0" dirty="0" err="1" smtClean="0"/>
              <a:t>할수있을것같습니다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3068016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현재 데이터가 부족하기 때문에</a:t>
            </a:r>
            <a:r>
              <a:rPr lang="en-US" altLang="ko-KR" smtClean="0"/>
              <a:t>, </a:t>
            </a:r>
            <a:r>
              <a:rPr lang="ko-KR" altLang="en-US" smtClean="0"/>
              <a:t>더 </a:t>
            </a:r>
            <a:r>
              <a:rPr lang="ko-KR" altLang="en-US" dirty="0" smtClean="0"/>
              <a:t>다양한 동작 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더 많은 사람의 데이터를</a:t>
            </a:r>
            <a:r>
              <a:rPr lang="ko-KR" altLang="en-US" baseline="0" dirty="0" smtClean="0"/>
              <a:t> 모아서 처리를 하는 것으로 </a:t>
            </a:r>
            <a:r>
              <a:rPr lang="ko-KR" altLang="en-US" baseline="0" dirty="0" err="1" smtClean="0"/>
              <a:t>잡고있습니다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155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44937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33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그중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첫번째로</a:t>
            </a:r>
            <a:r>
              <a:rPr lang="ko-KR" altLang="en-US" dirty="0" smtClean="0"/>
              <a:t> 앞에 보이는 그림은 주로 시퀀스 데이터에 </a:t>
            </a:r>
            <a:r>
              <a:rPr lang="ko-KR" altLang="en-US" baseline="0" dirty="0" smtClean="0"/>
              <a:t> 사용하는 </a:t>
            </a:r>
            <a:r>
              <a:rPr lang="ko-KR" altLang="en-US" dirty="0" smtClean="0"/>
              <a:t>순환신경망</a:t>
            </a:r>
            <a:r>
              <a:rPr lang="en-US" altLang="ko-KR" dirty="0" smtClean="0"/>
              <a:t>(RNN)</a:t>
            </a:r>
            <a:r>
              <a:rPr lang="ko-KR" altLang="en-US" baseline="0" dirty="0" smtClean="0"/>
              <a:t> 입니다</a:t>
            </a:r>
            <a:r>
              <a:rPr lang="en-US" altLang="ko-KR" baseline="0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순환신경망</a:t>
            </a:r>
            <a:r>
              <a:rPr lang="en-US" altLang="ko-KR" dirty="0" smtClean="0"/>
              <a:t>(RNN)</a:t>
            </a:r>
            <a:r>
              <a:rPr lang="ko-KR" altLang="en-US" dirty="0" smtClean="0"/>
              <a:t>은 그림에 보이는 것과 같이 </a:t>
            </a:r>
            <a:r>
              <a:rPr lang="ko-KR" altLang="en-US" dirty="0" err="1" smtClean="0"/>
              <a:t>시간축으로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쭈욱</a:t>
            </a:r>
            <a:r>
              <a:rPr lang="ko-KR" altLang="en-US" dirty="0" smtClean="0"/>
              <a:t> 펼쳐진 네트워크를 의미합니다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물론 학습 </a:t>
            </a:r>
            <a:r>
              <a:rPr lang="ko-KR" altLang="en-US" dirty="0" err="1" smtClean="0"/>
              <a:t>파라미터들은</a:t>
            </a:r>
            <a:r>
              <a:rPr lang="ko-KR" altLang="en-US" dirty="0" smtClean="0"/>
              <a:t> 공유합니다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그러나 기본적인 </a:t>
            </a:r>
            <a:r>
              <a:rPr lang="en-US" altLang="ko-KR" dirty="0" smtClean="0"/>
              <a:t>RNN</a:t>
            </a:r>
            <a:r>
              <a:rPr lang="ko-KR" altLang="en-US" dirty="0" smtClean="0"/>
              <a:t>에는 치명적인 단점이 하나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긴 길이의  </a:t>
            </a:r>
            <a:r>
              <a:rPr lang="ko-KR" altLang="en-US" dirty="0" err="1" smtClean="0"/>
              <a:t>시간축을</a:t>
            </a:r>
            <a:r>
              <a:rPr lang="ko-KR" altLang="en-US" dirty="0" smtClean="0"/>
              <a:t> 가지는 데이터에는 사용하기가 어렵습니다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간단한 만큼 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긴 시간에 따른 정보를 </a:t>
            </a:r>
            <a:r>
              <a:rPr lang="ko-KR" altLang="en-US" baseline="0" dirty="0" err="1" smtClean="0"/>
              <a:t>담을수는</a:t>
            </a:r>
            <a:r>
              <a:rPr lang="ko-KR" altLang="en-US" baseline="0" dirty="0" smtClean="0"/>
              <a:t> 없는 </a:t>
            </a:r>
            <a:r>
              <a:rPr lang="ko-KR" altLang="en-US" baseline="0" dirty="0" err="1" smtClean="0"/>
              <a:t>것이조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one to one : </a:t>
            </a:r>
            <a:r>
              <a:rPr lang="ko-KR" altLang="en-US" dirty="0" smtClean="0"/>
              <a:t>가장 기본적인 </a:t>
            </a:r>
            <a:r>
              <a:rPr lang="en-US" altLang="ko-KR" dirty="0" smtClean="0"/>
              <a:t>RNN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Vanilla RNN </a:t>
            </a:r>
            <a:r>
              <a:rPr lang="ko-KR" altLang="en-US" dirty="0" smtClean="0"/>
              <a:t>이라고도 함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one to many : image captioning(</a:t>
            </a:r>
            <a:r>
              <a:rPr lang="ko-KR" altLang="en-US" dirty="0" smtClean="0"/>
              <a:t>이미지를 입력으로 주면 문장이 출력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처럼 출력이 연속적인 데이터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many to one : sentimental analysis(</a:t>
            </a:r>
            <a:r>
              <a:rPr lang="ko-KR" altLang="en-US" dirty="0" smtClean="0"/>
              <a:t>영화 리뷰가 긍정적인지 부정적인지 출력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처럼 입력이 연속적인 데이터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many to many(not synced) : </a:t>
            </a:r>
            <a:r>
              <a:rPr lang="ko-KR" altLang="en-US" dirty="0" smtClean="0"/>
              <a:t>기계번역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챗봇</a:t>
            </a:r>
            <a:r>
              <a:rPr lang="ko-KR" altLang="en-US" dirty="0" smtClean="0"/>
              <a:t> 등과 같이 입력과 출력이 모두 연속적인 데이터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many to many(synced) : video classification(</a:t>
            </a:r>
            <a:r>
              <a:rPr lang="ko-KR" altLang="en-US" dirty="0" smtClean="0"/>
              <a:t>각 프레임을 입력으로 받아 설명을 동시에 출력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처럼 입력과 출력이 모두 연속적인 데이터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1C7A5-CCDB-4B8B-96E2-0BC75366CF8E}" type="datetime1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873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DC188-25CC-460E-BCE5-EFD4D5941076}" type="datetime1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608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6376"/>
            <a:ext cx="2057400" cy="438785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6376"/>
            <a:ext cx="6019800" cy="4387851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F48EE-63F6-402D-8F7D-966CFABBD3F3}" type="datetime1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464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A380D-D8B6-4262-8FFE-100913488A65}" type="datetime1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682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6BE51-CA44-4423-8DB1-FF5BCB02CAA0}" type="datetime1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234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2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2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31E08-1973-4F31-8314-D5169B7B2114}" type="datetime1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807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39F3B-59F5-4438-983C-37E416C670C6}" type="datetime1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270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A93BD-8DE0-4FB3-A176-8875DE1D2CCD}" type="datetime1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284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38D32-03BC-4289-AFB0-8C906D7EF998}" type="datetime1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966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59FE0-4E4A-44D7-B082-255A2FC6158C}" type="datetime1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776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46F06-52B0-435F-80DC-FC1E7FBBF9AF}" type="datetime1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15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83682-5545-4B66-A22D-D64D1F426463}" type="datetime1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673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" Target="slide35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35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2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wmv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1.png"/><Relationship Id="rId4" Type="http://schemas.openxmlformats.org/officeDocument/2006/relationships/slide" Target="slide1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41.png"/><Relationship Id="rId5" Type="http://schemas.openxmlformats.org/officeDocument/2006/relationships/image" Target="../media/image23.png"/><Relationship Id="rId10" Type="http://schemas.openxmlformats.org/officeDocument/2006/relationships/image" Target="../media/image40.png"/><Relationship Id="rId4" Type="http://schemas.openxmlformats.org/officeDocument/2006/relationships/image" Target="../media/image22.png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3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.wmv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1.png"/><Relationship Id="rId4" Type="http://schemas.openxmlformats.org/officeDocument/2006/relationships/slide" Target="slide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ONGGON/DeepHumanPrediction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3"/>
          <p:cNvSpPr txBox="1">
            <a:spLocks/>
          </p:cNvSpPr>
          <p:nvPr/>
        </p:nvSpPr>
        <p:spPr>
          <a:xfrm>
            <a:off x="-98877" y="3068961"/>
            <a:ext cx="9423405" cy="61413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b="1" dirty="0" smtClean="0"/>
              <a:t>순환 신경망 기반의 행동 예측 방법</a:t>
            </a:r>
            <a:endParaRPr lang="en-US" altLang="ko-KR" sz="4000" b="1" dirty="0"/>
          </a:p>
        </p:txBody>
      </p:sp>
      <p:sp>
        <p:nvSpPr>
          <p:cNvPr id="6" name="직사각형 8"/>
          <p:cNvSpPr txBox="1"/>
          <p:nvPr/>
        </p:nvSpPr>
        <p:spPr>
          <a:xfrm>
            <a:off x="4499992" y="4941170"/>
            <a:ext cx="4273720" cy="122413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anchor="t">
            <a:noAutofit/>
          </a:bodyPr>
          <a:lstStyle/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2017.10.12</a:t>
            </a: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지도 교수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</a:t>
            </a:r>
            <a:r>
              <a:rPr lang="ko-KR" altLang="en-US" sz="1600" b="1" spc="5" dirty="0" smtClean="0">
                <a:solidFill>
                  <a:srgbClr val="808080"/>
                </a:solidFill>
                <a:latin typeface="맑은 고딕"/>
                <a:ea typeface="맑은 고딕"/>
                <a:sym typeface="Wingdings"/>
              </a:rPr>
              <a:t>박광</a:t>
            </a:r>
            <a:r>
              <a:rPr lang="ko-KR" altLang="en-US" sz="1600" b="1" spc="5" dirty="0">
                <a:solidFill>
                  <a:srgbClr val="808080"/>
                </a:solidFill>
                <a:latin typeface="맑은 고딕"/>
                <a:ea typeface="맑은 고딕"/>
                <a:sym typeface="Wingdings"/>
              </a:rPr>
              <a:t>현</a:t>
            </a:r>
            <a:endParaRPr lang="en-US" altLang="ko-KR" sz="1600" b="1" spc="5" dirty="0" smtClean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발표</a:t>
            </a:r>
            <a:r>
              <a:rPr lang="ko-KR" altLang="en-US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자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김종곤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endParaRPr lang="ko-KR" altLang="en-US" sz="1600" b="1" spc="5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417885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 인코더 </a:t>
              </a:r>
              <a:r>
                <a:rPr lang="ko-KR" altLang="en-US" sz="2400" b="1" dirty="0" err="1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디코더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ko-KR" altLang="en-US" sz="2400" b="1" dirty="0" err="1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네크워크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6146" name="Picture 2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328" y="1672235"/>
            <a:ext cx="4178843" cy="506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medic\Desktop\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101" y="1052738"/>
            <a:ext cx="6212321" cy="7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sSup>
                          <m:sSup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blipFill rotWithShape="1">
                <a:blip r:embed="rId6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/>
          <p:cNvCxnSpPr>
            <a:stCxn id="4" idx="2"/>
            <a:endCxn id="14" idx="0"/>
          </p:cNvCxnSpPr>
          <p:nvPr/>
        </p:nvCxnSpPr>
        <p:spPr>
          <a:xfrm>
            <a:off x="6628984" y="2575928"/>
            <a:ext cx="2757" cy="30243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5400000">
            <a:off x="5917955" y="3908949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Sequence Data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096515" y="3934554"/>
            <a:ext cx="13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 : Context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40333" y="6364339"/>
            <a:ext cx="4444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Usually </a:t>
            </a:r>
            <a:r>
              <a:rPr lang="en-US" altLang="ko-KR" b="1" dirty="0" smtClean="0"/>
              <a:t>Used </a:t>
            </a:r>
            <a:r>
              <a:rPr lang="en-US" altLang="ko-KR" b="1" dirty="0"/>
              <a:t>for </a:t>
            </a:r>
            <a:r>
              <a:rPr lang="en-US" altLang="ko-KR" b="1" dirty="0" smtClean="0"/>
              <a:t>Language Translation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1258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시퀀스 투 시퀀스</a:t>
              </a:r>
              <a:r>
                <a:rPr lang="en-US" altLang="ko-KR" sz="2400" b="1" dirty="0" smtClean="0">
                  <a:solidFill>
                    <a:srgbClr val="556F75"/>
                  </a:solidFill>
                </a:rPr>
                <a:t>(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Sequence to Sequence)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2966587" y="6165304"/>
            <a:ext cx="3332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Training </a:t>
            </a:r>
            <a:r>
              <a:rPr lang="en-US" altLang="ko-KR" b="1" dirty="0" smtClean="0"/>
              <a:t>Process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9" y="2967336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5" y="2967336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9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9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6" y="2333198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9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6" y="2967336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7" y="2967333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9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9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3" y="4858839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9" y="2561473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8" y="2595333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4" y="1709781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31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40" y="4327812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rot="16200000" flipV="1">
            <a:off x="7889439" y="4361673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4" y="4851865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7634231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좋은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7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7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6324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시퀀스 투 시퀀스</a:t>
              </a:r>
              <a:r>
                <a:rPr lang="en-US" altLang="ko-KR" sz="2400" b="1" dirty="0">
                  <a:solidFill>
                    <a:srgbClr val="556F75"/>
                  </a:solidFill>
                </a:rPr>
                <a:t>(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Sequence to Sequence)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2987101" y="6165304"/>
            <a:ext cx="2879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</a:t>
            </a:r>
            <a:r>
              <a:rPr lang="en-US" altLang="ko-KR" b="1" dirty="0" smtClean="0"/>
              <a:t>Test </a:t>
            </a:r>
            <a:r>
              <a:rPr lang="en-US" altLang="ko-KR" b="1" dirty="0"/>
              <a:t>P</a:t>
            </a:r>
            <a:r>
              <a:rPr lang="en-US" altLang="ko-KR" b="1" dirty="0" smtClean="0"/>
              <a:t>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9" y="2967336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5" y="2967336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9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9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6" y="2333198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9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6" y="2967336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7" y="2967333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9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9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3" y="4858839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9" y="2561473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8" y="2595333"/>
            <a:ext cx="523695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4" y="1709781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31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40" y="4327812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4" y="4851865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7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7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  <p:cxnSp>
        <p:nvCxnSpPr>
          <p:cNvPr id="38" name="꺾인 연결선 37"/>
          <p:cNvCxnSpPr>
            <a:stCxn id="29" idx="3"/>
            <a:endCxn id="20" idx="2"/>
          </p:cNvCxnSpPr>
          <p:nvPr/>
        </p:nvCxnSpPr>
        <p:spPr>
          <a:xfrm>
            <a:off x="6965417" y="1906512"/>
            <a:ext cx="1261937" cy="1995289"/>
          </a:xfrm>
          <a:prstGeom prst="bentConnector4">
            <a:avLst>
              <a:gd name="adj1" fmla="val 30708"/>
              <a:gd name="adj2" fmla="val 15973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8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68608" y="1190363"/>
            <a:ext cx="7407156" cy="280076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b="1" dirty="0" smtClean="0">
                <a:solidFill>
                  <a:schemeClr val="accent1"/>
                </a:solidFill>
              </a:rPr>
              <a:t>기존방법에의 </a:t>
            </a:r>
            <a:endParaRPr lang="en-US" altLang="ko-KR" sz="8800" b="1" dirty="0" smtClean="0">
              <a:solidFill>
                <a:schemeClr val="accent1"/>
              </a:solidFill>
            </a:endParaRPr>
          </a:p>
          <a:p>
            <a:r>
              <a:rPr lang="ko-KR" altLang="en-US" sz="8800" b="1" dirty="0" smtClean="0">
                <a:solidFill>
                  <a:schemeClr val="accent1"/>
                </a:solidFill>
              </a:rPr>
              <a:t>적용</a:t>
            </a:r>
            <a:endParaRPr lang="en-US" altLang="ko-KR" sz="8800" b="1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74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기존방법에의 적용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7" y="3110861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4" y="3110861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466743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2" y="2476723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92561" y="3110861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41765" y="3110857"/>
            <a:ext cx="983685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6" y="2470365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01" y="4802302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8" y="4799470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725" y="4869161"/>
            <a:ext cx="622086" cy="123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5992560" y="2643814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6" y="2643814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8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5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944186" y="6456236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2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61" y="1740463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8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6848252" y="2175263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4" y="2482421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157383" y="6086904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7" y="4869161"/>
            <a:ext cx="589771" cy="111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직선 화살표 연결선 53"/>
          <p:cNvCxnSpPr/>
          <p:nvPr/>
        </p:nvCxnSpPr>
        <p:spPr>
          <a:xfrm flipV="1">
            <a:off x="6499490" y="4204316"/>
            <a:ext cx="0" cy="56213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V="1">
            <a:off x="8336098" y="4204913"/>
            <a:ext cx="0" cy="56213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V="1">
            <a:off x="3851920" y="3578094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301343" y="333794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5001413" y="3335057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58" name="직선 화살표 연결선 57"/>
          <p:cNvCxnSpPr/>
          <p:nvPr/>
        </p:nvCxnSpPr>
        <p:spPr>
          <a:xfrm flipV="1">
            <a:off x="5511949" y="3578915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19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기존방법에의 적용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2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61" y="1740463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8" name="직선 화살표 연결선 77"/>
          <p:cNvCxnSpPr/>
          <p:nvPr/>
        </p:nvCxnSpPr>
        <p:spPr>
          <a:xfrm flipV="1">
            <a:off x="1466530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3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/>
          <p:cNvCxnSpPr/>
          <p:nvPr/>
        </p:nvCxnSpPr>
        <p:spPr>
          <a:xfrm flipV="1">
            <a:off x="7101179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8" y="4802302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5" y="4799470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5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6" y="2470365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직사각형 50"/>
          <p:cNvSpPr/>
          <p:nvPr/>
        </p:nvSpPr>
        <p:spPr>
          <a:xfrm>
            <a:off x="314617" y="3110861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4" y="3110861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61" y="3110861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992560" y="2643814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</p:cNvCxnSpPr>
          <p:nvPr/>
        </p:nvCxnSpPr>
        <p:spPr>
          <a:xfrm>
            <a:off x="6816442" y="1677249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10" descr="C:\Users\medic\Desktop\33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7" y="4869161"/>
            <a:ext cx="589771" cy="111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화살표 연결선 38"/>
          <p:cNvCxnSpPr/>
          <p:nvPr/>
        </p:nvCxnSpPr>
        <p:spPr>
          <a:xfrm flipV="1">
            <a:off x="6499490" y="4204316"/>
            <a:ext cx="0" cy="56213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9" y="2175263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36" name="직선 화살표 연결선 35"/>
          <p:cNvCxnSpPr/>
          <p:nvPr/>
        </p:nvCxnSpPr>
        <p:spPr>
          <a:xfrm rot="16200000" flipV="1">
            <a:off x="8237994" y="2482421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001413" y="3335057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5511949" y="3578915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3851920" y="3578094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301343" y="333794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7843396" y="2643814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1765" y="3110857"/>
            <a:ext cx="983685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99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10" name="직사각형 9"/>
          <p:cNvSpPr/>
          <p:nvPr/>
        </p:nvSpPr>
        <p:spPr>
          <a:xfrm>
            <a:off x="223764" y="2793704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14" name="직사각형 13"/>
          <p:cNvSpPr/>
          <p:nvPr/>
        </p:nvSpPr>
        <p:spPr>
          <a:xfrm>
            <a:off x="223763" y="4551513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987826" y="2884873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2973162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pic>
        <p:nvPicPr>
          <p:cNvPr id="1026" name="Picture 2" descr="C:\Users\medic\Desktop\121212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7" y="4558085"/>
            <a:ext cx="3528423" cy="38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6" y="2864120"/>
            <a:ext cx="3528424" cy="34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0447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6" name="오른쪽 화살표 15"/>
          <p:cNvSpPr/>
          <p:nvPr/>
        </p:nvSpPr>
        <p:spPr>
          <a:xfrm>
            <a:off x="223764" y="6260130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475091" y="3933057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27586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313184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528025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741071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7" name="직사각형 26"/>
          <p:cNvSpPr/>
          <p:nvPr/>
        </p:nvSpPr>
        <p:spPr>
          <a:xfrm>
            <a:off x="2475091" y="1124745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23764" y="3429002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6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50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859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96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2133600" cy="365125"/>
          </a:xfrm>
        </p:spPr>
        <p:txBody>
          <a:bodyPr>
            <a:normAutofit/>
          </a:bodyPr>
          <a:lstStyle/>
          <a:p>
            <a:fld id="{A6B50108-6314-4083-BC0F-BC6DB07FE431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7" name="Original.wmv">
            <a:hlinkClick r:id="" action="ppaction://media"/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9071" y="1196752"/>
            <a:ext cx="4320000" cy="5400000"/>
          </a:xfrm>
          <a:prstGeom prst="rect">
            <a:avLst/>
          </a:prstGeom>
        </p:spPr>
      </p:pic>
      <p:pic>
        <p:nvPicPr>
          <p:cNvPr id="18" name="m1.wmv">
            <a:hlinkClick r:id="" action="ppaction://media"/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196752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1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분석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8" name="TextBox 7"/>
          <p:cNvSpPr txBox="1"/>
          <p:nvPr/>
        </p:nvSpPr>
        <p:spPr>
          <a:xfrm>
            <a:off x="223762" y="2535288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오차 분석</a:t>
            </a:r>
            <a:endParaRPr lang="ko-KR" altLang="en-US" sz="2400" b="1" dirty="0"/>
          </a:p>
        </p:txBody>
      </p:sp>
      <p:sp>
        <p:nvSpPr>
          <p:cNvPr id="15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2133600" cy="365125"/>
          </a:xfrm>
        </p:spPr>
        <p:txBody>
          <a:bodyPr>
            <a:normAutofit/>
          </a:bodyPr>
          <a:lstStyle/>
          <a:p>
            <a:fld id="{A6B50108-6314-4083-BC0F-BC6DB07FE431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026" name="Picture 2" descr="C:\Users\medic\Desktop\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051" y="2996953"/>
            <a:ext cx="6498628" cy="319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:\github\Deephuman\DeepHumanPrediction\Code\Master_Thesis\Motion_Generation\Motion_Generation1\Cost Grap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5" y="2996952"/>
            <a:ext cx="8572500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01106" y="1484786"/>
            <a:ext cx="88353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/>
              <a:t>1. </a:t>
            </a:r>
            <a:r>
              <a:rPr lang="ko-KR" altLang="en-US" sz="2000" b="1" dirty="0">
                <a:solidFill>
                  <a:srgbClr val="FF0000"/>
                </a:solidFill>
              </a:rPr>
              <a:t>실제데이터 이다</a:t>
            </a:r>
            <a:r>
              <a:rPr lang="en-US" altLang="ko-KR" sz="2000" b="1" dirty="0">
                <a:solidFill>
                  <a:srgbClr val="FF0000"/>
                </a:solidFill>
              </a:rPr>
              <a:t>. </a:t>
            </a:r>
            <a:r>
              <a:rPr lang="en-US" altLang="ko-KR" sz="2000" b="1" dirty="0">
                <a:solidFill>
                  <a:schemeClr val="accent1"/>
                </a:solidFill>
              </a:rPr>
              <a:t>‘one hot encoding' </a:t>
            </a:r>
            <a:r>
              <a:rPr lang="en-US" altLang="ko-KR" sz="2000" b="1" dirty="0"/>
              <a:t>data </a:t>
            </a:r>
            <a:r>
              <a:rPr lang="ko-KR" altLang="en-US" sz="2000" b="1" dirty="0"/>
              <a:t>가 아니다</a:t>
            </a:r>
            <a:r>
              <a:rPr lang="en-US" altLang="ko-KR" sz="2000" b="1" dirty="0"/>
              <a:t>.</a:t>
            </a:r>
            <a:endParaRPr lang="ko-KR" altLang="en-US" sz="2000" b="1" dirty="0">
              <a:solidFill>
                <a:srgbClr val="FF0000"/>
              </a:solidFill>
            </a:endParaRPr>
          </a:p>
          <a:p>
            <a:endParaRPr lang="en-US" altLang="ko-KR" sz="2000" b="1" dirty="0"/>
          </a:p>
          <a:p>
            <a:r>
              <a:rPr lang="en-US" altLang="ko-KR" sz="2000" b="1" dirty="0" smtClean="0"/>
              <a:t>2.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트레이닝 방법</a:t>
            </a:r>
            <a:r>
              <a:rPr lang="ko-KR" altLang="en-US" sz="2000" b="1" dirty="0" smtClean="0"/>
              <a:t>과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 테스트 방법이 </a:t>
            </a:r>
            <a:r>
              <a:rPr lang="ko-KR" altLang="en-US" sz="2000" b="1" dirty="0" smtClean="0"/>
              <a:t>달라서 문제가 생기는 것 아닐까</a:t>
            </a:r>
            <a:r>
              <a:rPr lang="en-US" altLang="ko-KR" sz="2000" b="1" dirty="0" smtClean="0"/>
              <a:t>?</a:t>
            </a:r>
            <a:r>
              <a:rPr lang="ko-KR" altLang="en-US" sz="2000" b="1" dirty="0" smtClean="0"/>
              <a:t> </a:t>
            </a:r>
            <a:endParaRPr lang="en-US" altLang="ko-KR" sz="2000" b="1" dirty="0" smtClean="0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3762" y="1044753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2400" b="1" dirty="0" smtClean="0"/>
              <a:t>원인 분석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6035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3052094" cy="655643"/>
            <a:chOff x="1919288" y="298451"/>
            <a:chExt cx="40694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38265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목차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39813" y="1110119"/>
            <a:ext cx="733456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1. 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 제시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b="1" dirty="0" smtClean="0">
                <a:solidFill>
                  <a:srgbClr val="556F75"/>
                </a:solidFill>
              </a:rPr>
              <a:t>인간 행동 예측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</a:p>
          <a:p>
            <a:pPr marL="742950" lvl="1" indent="-285750">
              <a:buFontTx/>
              <a:buChar char="-"/>
            </a:pPr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2. 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배경지식 과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실험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b="1" dirty="0" smtClean="0">
                <a:solidFill>
                  <a:srgbClr val="556F75"/>
                </a:solidFill>
              </a:rPr>
              <a:t>순환 신경망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(Recurrent Neural Networks)</a:t>
            </a:r>
          </a:p>
          <a:p>
            <a:pPr marL="742950" lvl="1" indent="-285750">
              <a:buFontTx/>
              <a:buChar char="-"/>
            </a:pPr>
            <a:r>
              <a:rPr lang="ko-KR" altLang="en-US" sz="1400" b="1" smtClean="0">
                <a:solidFill>
                  <a:srgbClr val="556F75"/>
                </a:solidFill>
              </a:rPr>
              <a:t>순환 신경망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인코더 </a:t>
            </a:r>
            <a:r>
              <a:rPr lang="ko-KR" altLang="en-US" sz="1400" b="1" dirty="0" err="1" smtClean="0">
                <a:solidFill>
                  <a:srgbClr val="556F75"/>
                </a:solidFill>
              </a:rPr>
              <a:t>디코더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네트워크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(RNN </a:t>
            </a:r>
            <a:r>
              <a:rPr lang="en-US" altLang="ko-KR" sz="1400" b="1" dirty="0">
                <a:solidFill>
                  <a:srgbClr val="556F75"/>
                </a:solidFill>
              </a:rPr>
              <a:t>Encoder-Decoder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Network)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b="1" dirty="0" smtClean="0">
                <a:solidFill>
                  <a:srgbClr val="556F75"/>
                </a:solidFill>
              </a:rPr>
              <a:t>시퀀스 투 시퀀스 구조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(Sequence </a:t>
            </a:r>
            <a:r>
              <a:rPr lang="en-US" altLang="ko-KR" sz="1400" b="1" dirty="0">
                <a:solidFill>
                  <a:srgbClr val="556F75"/>
                </a:solidFill>
              </a:rPr>
              <a:t>to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Sequence  Network)</a:t>
            </a:r>
          </a:p>
          <a:p>
            <a:pPr lvl="1"/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0" lvl="1"/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3.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기존방법에의 적용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및 결과와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문제분석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0" lvl="1"/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4.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관찰 및 결과</a:t>
            </a:r>
            <a:r>
              <a:rPr lang="ko-KR" altLang="en-US" sz="1400" b="1" dirty="0">
                <a:solidFill>
                  <a:srgbClr val="556F75"/>
                </a:solidFill>
              </a:rPr>
              <a:t>와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문제분석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,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제안하는 방법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및 결과</a:t>
            </a:r>
            <a:r>
              <a:rPr lang="ko-KR" altLang="en-US" sz="1400" b="1" dirty="0">
                <a:solidFill>
                  <a:srgbClr val="556F75"/>
                </a:solidFill>
              </a:rPr>
              <a:t>와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문제분석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5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학습 환경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6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활용 방안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7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추후연구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8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질문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/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 답변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9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부</a:t>
            </a:r>
            <a:r>
              <a:rPr lang="ko-KR" altLang="en-US" sz="1400" b="1" dirty="0">
                <a:solidFill>
                  <a:srgbClr val="556F75"/>
                </a:solidFill>
              </a:rPr>
              <a:t>록</a:t>
            </a:r>
            <a:endParaRPr lang="en-US" altLang="ko-KR" sz="1400" b="1" dirty="0" smtClean="0">
              <a:solidFill>
                <a:srgbClr val="556F75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112514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2441694" cy="14465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8800" b="1" dirty="0" smtClean="0">
                <a:solidFill>
                  <a:schemeClr val="accent1"/>
                </a:solidFill>
              </a:rPr>
              <a:t>관찰</a:t>
            </a:r>
            <a:endParaRPr lang="ko-KR" altLang="en-US" sz="8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7" y="3110861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4" y="3110861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466743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2" y="2476723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92561" y="3110861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6" y="2470365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01" y="4802302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8" y="4799470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5992560" y="2643814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8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5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2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61" y="1740463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8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4" y="2482421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52" name="꺾인 연결선 51"/>
          <p:cNvCxnSpPr/>
          <p:nvPr/>
        </p:nvCxnSpPr>
        <p:spPr>
          <a:xfrm>
            <a:off x="6816442" y="1677249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57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관찰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59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60" name="직선 화살표 연결선 59"/>
          <p:cNvCxnSpPr/>
          <p:nvPr/>
        </p:nvCxnSpPr>
        <p:spPr>
          <a:xfrm flipV="1">
            <a:off x="6499490" y="4204316"/>
            <a:ext cx="0" cy="56213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10" descr="C:\Users\medic\Desktop\33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7" y="4869161"/>
            <a:ext cx="589771" cy="111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6848252" y="2175263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41" name="직선 화살표 연결선 40"/>
          <p:cNvCxnSpPr/>
          <p:nvPr/>
        </p:nvCxnSpPr>
        <p:spPr>
          <a:xfrm flipV="1">
            <a:off x="3851920" y="3578094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301343" y="333794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001413" y="3335057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46" name="직선 화살표 연결선 45"/>
          <p:cNvCxnSpPr/>
          <p:nvPr/>
        </p:nvCxnSpPr>
        <p:spPr>
          <a:xfrm flipV="1">
            <a:off x="5511949" y="3578915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7843352" y="3110857"/>
            <a:ext cx="983685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843396" y="2643814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314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2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61" y="1740463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8" name="직선 화살표 연결선 77"/>
          <p:cNvCxnSpPr/>
          <p:nvPr/>
        </p:nvCxnSpPr>
        <p:spPr>
          <a:xfrm flipV="1">
            <a:off x="1466530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3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/>
          <p:cNvCxnSpPr/>
          <p:nvPr/>
        </p:nvCxnSpPr>
        <p:spPr>
          <a:xfrm flipV="1">
            <a:off x="7101179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8" y="4802302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5" y="4799470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7" y="4869161"/>
            <a:ext cx="589771" cy="111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5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6" y="2470365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rot="16200000" flipV="1">
            <a:off x="8237994" y="2482421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4617" y="3110861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4" y="3110861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61" y="3110861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992560" y="2643814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</p:cNvCxnSpPr>
          <p:nvPr/>
        </p:nvCxnSpPr>
        <p:spPr>
          <a:xfrm>
            <a:off x="6816442" y="1677249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관찰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48" name="직선 화살표 연결선 47"/>
          <p:cNvCxnSpPr/>
          <p:nvPr/>
        </p:nvCxnSpPr>
        <p:spPr>
          <a:xfrm flipV="1">
            <a:off x="6499490" y="4204316"/>
            <a:ext cx="0" cy="56213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9" y="2175263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3851920" y="3578094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301343" y="333794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001413" y="3335057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43" name="직선 화살표 연결선 42"/>
          <p:cNvCxnSpPr/>
          <p:nvPr/>
        </p:nvCxnSpPr>
        <p:spPr>
          <a:xfrm flipV="1">
            <a:off x="5511949" y="3578915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7843396" y="2643814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2" name="직사각형 51"/>
          <p:cNvSpPr/>
          <p:nvPr/>
        </p:nvSpPr>
        <p:spPr>
          <a:xfrm>
            <a:off x="7843352" y="3110857"/>
            <a:ext cx="983685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95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및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분석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539554" y="1355138"/>
            <a:ext cx="2642024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2178" y="1340769"/>
            <a:ext cx="2747995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/>
              <a:t>Joint angle Error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2" name="직사각형 1"/>
          <p:cNvSpPr/>
          <p:nvPr/>
        </p:nvSpPr>
        <p:spPr>
          <a:xfrm>
            <a:off x="809809" y="3193813"/>
            <a:ext cx="7362593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dirty="0"/>
              <a:t>It does </a:t>
            </a:r>
            <a:r>
              <a:rPr lang="en-US" altLang="ko-KR" sz="2400" b="1" dirty="0">
                <a:solidFill>
                  <a:srgbClr val="FF0000"/>
                </a:solidFill>
              </a:rPr>
              <a:t>not converge </a:t>
            </a:r>
            <a:r>
              <a:rPr lang="en-US" altLang="ko-KR" sz="2400" dirty="0"/>
              <a:t>= </a:t>
            </a:r>
            <a:r>
              <a:rPr lang="en-US" altLang="ko-KR" sz="2400" b="1" dirty="0">
                <a:solidFill>
                  <a:srgbClr val="FF0000"/>
                </a:solidFill>
              </a:rPr>
              <a:t>Learning does not work. 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2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07" y="1957153"/>
            <a:ext cx="7682975" cy="109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39556" y="4757081"/>
            <a:ext cx="8099577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 smtClean="0"/>
              <a:t>네트워크가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동작정보를 담지 못한</a:t>
            </a:r>
            <a:r>
              <a:rPr lang="ko-KR" altLang="en-US" sz="2000" b="1" dirty="0">
                <a:solidFill>
                  <a:srgbClr val="FF0000"/>
                </a:solidFill>
              </a:rPr>
              <a:t>다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39554" y="6053225"/>
            <a:ext cx="35092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네트워크의 구조를 바꿔보자</a:t>
            </a:r>
            <a:r>
              <a:rPr lang="en-US" altLang="ko-KR" sz="2000" b="1" dirty="0">
                <a:solidFill>
                  <a:srgbClr val="FF0000"/>
                </a:solidFill>
              </a:rPr>
              <a:t>.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39554" y="4075248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2400" b="1" dirty="0" smtClean="0"/>
              <a:t>원인 분석</a:t>
            </a:r>
            <a:endParaRPr lang="ko-KR" alt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39554" y="5415609"/>
            <a:ext cx="110799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해결책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1064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8" y="1190363"/>
            <a:ext cx="7353295" cy="280076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8800" b="1" dirty="0" smtClean="0">
                <a:solidFill>
                  <a:schemeClr val="accent1"/>
                </a:solidFill>
              </a:rPr>
              <a:t>제안하는 방법</a:t>
            </a:r>
            <a:endParaRPr lang="en-US" altLang="ko-KR" sz="8800" b="1" dirty="0">
              <a:solidFill>
                <a:schemeClr val="accent1"/>
              </a:solidFill>
            </a:endParaRPr>
          </a:p>
          <a:p>
            <a:r>
              <a:rPr lang="en-US" altLang="ko-KR" sz="8800" b="1" dirty="0" smtClean="0">
                <a:solidFill>
                  <a:srgbClr val="FF0000"/>
                </a:solidFill>
              </a:rPr>
              <a:t>-</a:t>
            </a:r>
            <a:r>
              <a:rPr lang="ko-KR" altLang="en-US" sz="8800" b="1" dirty="0" smtClean="0">
                <a:solidFill>
                  <a:srgbClr val="FF0000"/>
                </a:solidFill>
              </a:rPr>
              <a:t>성공</a:t>
            </a:r>
            <a:endParaRPr lang="en-US" altLang="ko-KR" sz="88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제안하는 방법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40" name="직선 화살표 연결선 39"/>
          <p:cNvCxnSpPr/>
          <p:nvPr/>
        </p:nvCxnSpPr>
        <p:spPr>
          <a:xfrm flipV="1">
            <a:off x="1466743" y="357809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4274312" y="2476723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995521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837001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7101392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rot="16200000" flipV="1">
            <a:off x="6377076" y="2470365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V="1">
            <a:off x="6505397" y="4511469"/>
            <a:ext cx="10818" cy="35769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01" y="4802302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8" y="4799470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20" y="4802301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41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직사각형 56"/>
          <p:cNvSpPr/>
          <p:nvPr/>
        </p:nvSpPr>
        <p:spPr>
          <a:xfrm>
            <a:off x="5992560" y="2643814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7843396" y="2643814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328928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232595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614398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76762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76761" y="1740463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01048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69" name="직선 화살표 연결선 68"/>
          <p:cNvCxnSpPr/>
          <p:nvPr/>
        </p:nvCxnSpPr>
        <p:spPr>
          <a:xfrm rot="16200000" flipV="1">
            <a:off x="8237994" y="2482421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995520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314617" y="3110861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221124" y="3110861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4" name="직선 화살표 연결선 83"/>
          <p:cNvCxnSpPr/>
          <p:nvPr/>
        </p:nvCxnSpPr>
        <p:spPr>
          <a:xfrm flipV="1">
            <a:off x="801521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1153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7842862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6" name="꺾인 연결선 5"/>
          <p:cNvCxnSpPr>
            <a:stCxn id="54" idx="3"/>
            <a:endCxn id="44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덧셈 기호 3"/>
          <p:cNvSpPr/>
          <p:nvPr/>
        </p:nvSpPr>
        <p:spPr>
          <a:xfrm>
            <a:off x="5414640" y="2643814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endCxn id="4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4" idx="3"/>
          </p:cNvCxnSpPr>
          <p:nvPr/>
        </p:nvCxnSpPr>
        <p:spPr>
          <a:xfrm rot="5400000" flipH="1" flipV="1">
            <a:off x="5433957" y="1871441"/>
            <a:ext cx="1047483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/>
          <p:nvPr/>
        </p:nvCxnSpPr>
        <p:spPr>
          <a:xfrm rot="5400000" flipH="1" flipV="1">
            <a:off x="7452663" y="1875316"/>
            <a:ext cx="1047483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덧셈 기호 73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6848252" y="2175263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76" name="직선 연결선 75"/>
          <p:cNvCxnSpPr/>
          <p:nvPr/>
        </p:nvCxnSpPr>
        <p:spPr>
          <a:xfrm>
            <a:off x="3779912" y="3578914"/>
            <a:ext cx="0" cy="172229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5292080" y="3578093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cxnSp>
        <p:nvCxnSpPr>
          <p:cNvPr id="80" name="직선 연결선 7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2380618" y="1422070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 2,..,N = </a:t>
            </a:r>
            <a:r>
              <a:rPr lang="en-US" altLang="ko-KR" dirty="0" smtClean="0">
                <a:solidFill>
                  <a:srgbClr val="FFFF00"/>
                </a:solidFill>
              </a:rPr>
              <a:t>Not sharing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301343" y="333794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72" name="직선 화살표 연결선 71"/>
          <p:cNvCxnSpPr/>
          <p:nvPr/>
        </p:nvCxnSpPr>
        <p:spPr>
          <a:xfrm flipV="1">
            <a:off x="3851920" y="3578094"/>
            <a:ext cx="268738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 flipV="1">
            <a:off x="5511949" y="3578915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5001413" y="3335057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013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제안하는 방법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26" name="TextBox 125"/>
          <p:cNvSpPr txBox="1"/>
          <p:nvPr/>
        </p:nvSpPr>
        <p:spPr>
          <a:xfrm>
            <a:off x="176762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176761" y="1740463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195" name="직선 화살표 연결선 194"/>
          <p:cNvCxnSpPr/>
          <p:nvPr/>
        </p:nvCxnSpPr>
        <p:spPr>
          <a:xfrm flipV="1">
            <a:off x="1466530" y="357809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직사각형 195"/>
          <p:cNvSpPr/>
          <p:nvPr/>
        </p:nvSpPr>
        <p:spPr>
          <a:xfrm>
            <a:off x="4274097" y="2476723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247" name="직선 화살표 연결선 246"/>
          <p:cNvCxnSpPr/>
          <p:nvPr/>
        </p:nvCxnSpPr>
        <p:spPr>
          <a:xfrm flipV="1">
            <a:off x="801308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화살표 연결선 247"/>
          <p:cNvCxnSpPr/>
          <p:nvPr/>
        </p:nvCxnSpPr>
        <p:spPr>
          <a:xfrm flipV="1">
            <a:off x="2720940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8" y="4802302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5" y="4799470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3" name="TextBox 252"/>
          <p:cNvSpPr txBox="1"/>
          <p:nvPr/>
        </p:nvSpPr>
        <p:spPr>
          <a:xfrm>
            <a:off x="1200835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259" name="직사각형 258"/>
          <p:cNvSpPr/>
          <p:nvPr/>
        </p:nvSpPr>
        <p:spPr>
          <a:xfrm>
            <a:off x="314617" y="3110861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0" name="직사각형 259"/>
          <p:cNvSpPr/>
          <p:nvPr/>
        </p:nvSpPr>
        <p:spPr>
          <a:xfrm>
            <a:off x="2221124" y="3110861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995521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837001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7101392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rot="16200000" flipV="1">
            <a:off x="6377076" y="2470365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6505397" y="4511469"/>
            <a:ext cx="10818" cy="35769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20" y="4802301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5992560" y="2643814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7843396" y="2643814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48" name="직선 화살표 연결선 47"/>
          <p:cNvCxnSpPr/>
          <p:nvPr/>
        </p:nvCxnSpPr>
        <p:spPr>
          <a:xfrm rot="16200000" flipV="1">
            <a:off x="8237994" y="2482421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995520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7842862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51" name="꺾인 연결선 50"/>
          <p:cNvCxnSpPr>
            <a:stCxn id="44" idx="3"/>
            <a:endCxn id="38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41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꺾인 연결선 58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덧셈 기호 60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덧셈 기호 61"/>
          <p:cNvSpPr/>
          <p:nvPr/>
        </p:nvSpPr>
        <p:spPr>
          <a:xfrm>
            <a:off x="5414640" y="2643814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꺾인 연결선 62"/>
          <p:cNvCxnSpPr>
            <a:endCxn id="62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62" idx="3"/>
          </p:cNvCxnSpPr>
          <p:nvPr/>
        </p:nvCxnSpPr>
        <p:spPr>
          <a:xfrm rot="5400000" flipH="1" flipV="1">
            <a:off x="5433957" y="1871441"/>
            <a:ext cx="1047483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779912" y="3578914"/>
            <a:ext cx="0" cy="172229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292080" y="3578093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cxnSp>
        <p:nvCxnSpPr>
          <p:cNvPr id="55" name="꺾인 연결선 54"/>
          <p:cNvCxnSpPr/>
          <p:nvPr/>
        </p:nvCxnSpPr>
        <p:spPr>
          <a:xfrm rot="5400000" flipH="1" flipV="1">
            <a:off x="7452663" y="1875316"/>
            <a:ext cx="1047483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848252" y="2175263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57" name="직사각형 56"/>
          <p:cNvSpPr/>
          <p:nvPr/>
        </p:nvSpPr>
        <p:spPr>
          <a:xfrm>
            <a:off x="2380618" y="1422070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 2,..,N = </a:t>
            </a:r>
            <a:r>
              <a:rPr lang="en-US" altLang="ko-KR" dirty="0" smtClean="0">
                <a:solidFill>
                  <a:srgbClr val="FFFF00"/>
                </a:solidFill>
              </a:rPr>
              <a:t>Not sharing</a:t>
            </a:r>
            <a:endParaRPr lang="ko-KR" altLang="en-US" dirty="0">
              <a:solidFill>
                <a:srgbClr val="FFFF00"/>
              </a:solidFill>
            </a:endParaRPr>
          </a:p>
        </p:txBody>
      </p:sp>
      <p:cxnSp>
        <p:nvCxnSpPr>
          <p:cNvPr id="53" name="직선 화살표 연결선 52"/>
          <p:cNvCxnSpPr/>
          <p:nvPr/>
        </p:nvCxnSpPr>
        <p:spPr>
          <a:xfrm flipV="1">
            <a:off x="5511949" y="3578915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001413" y="3335057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3301343" y="333794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67" name="직선 화살표 연결선 66"/>
          <p:cNvCxnSpPr/>
          <p:nvPr/>
        </p:nvCxnSpPr>
        <p:spPr>
          <a:xfrm flipV="1">
            <a:off x="3851920" y="3578094"/>
            <a:ext cx="268738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42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026" name="Picture 2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446" y="2924944"/>
            <a:ext cx="3511187" cy="34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hlinkClick r:id="rId4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pic>
        <p:nvPicPr>
          <p:cNvPr id="1027" name="Picture 3" descr="C:\Users\medic\Desktop\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62" y="4584442"/>
            <a:ext cx="3528426" cy="35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  <p:sp>
        <p:nvSpPr>
          <p:cNvPr id="39" name="직사각형 38"/>
          <p:cNvSpPr/>
          <p:nvPr/>
        </p:nvSpPr>
        <p:spPr>
          <a:xfrm>
            <a:off x="223764" y="2793704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0" name="직사각형 39"/>
          <p:cNvSpPr/>
          <p:nvPr/>
        </p:nvSpPr>
        <p:spPr>
          <a:xfrm>
            <a:off x="223763" y="4551513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2987826" y="2884873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2973162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415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8" name="오른쪽 화살표 17"/>
          <p:cNvSpPr/>
          <p:nvPr/>
        </p:nvSpPr>
        <p:spPr>
          <a:xfrm>
            <a:off x="223764" y="6260130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475091" y="3933057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475091" y="1124745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223764" y="3429002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827586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313184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528025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741071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pic>
        <p:nvPicPr>
          <p:cNvPr id="1030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47" y="3782021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103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890" y="378903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278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38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2133600" cy="365125"/>
          </a:xfrm>
        </p:spPr>
        <p:txBody>
          <a:bodyPr>
            <a:normAutofit/>
          </a:bodyPr>
          <a:lstStyle/>
          <a:p>
            <a:fld id="{A6B50108-6314-4083-BC0F-BC6DB07FE431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" name="Original.wmv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1520" y="1196752"/>
            <a:ext cx="4320000" cy="5400000"/>
          </a:xfrm>
          <a:prstGeom prst="rect">
            <a:avLst/>
          </a:prstGeom>
        </p:spPr>
      </p:pic>
      <p:pic>
        <p:nvPicPr>
          <p:cNvPr id="4" name="m2.wmv">
            <a:hlinkClick r:id="" action="ppaction://media"/>
          </p:cNvPr>
          <p:cNvPicPr preferRelativeResize="0"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202448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1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9"/>
            <a:ext cx="5752394" cy="655644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제시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5" name="TextBox 24"/>
          <p:cNvSpPr txBox="1"/>
          <p:nvPr/>
        </p:nvSpPr>
        <p:spPr>
          <a:xfrm>
            <a:off x="202876" y="1124744"/>
            <a:ext cx="469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smtClean="0">
                <a:solidFill>
                  <a:srgbClr val="556F75"/>
                </a:solidFill>
              </a:rPr>
              <a:t>인간 행동 예측</a:t>
            </a:r>
            <a:r>
              <a:rPr lang="en-US" altLang="ko-KR" b="1" dirty="0" smtClean="0">
                <a:solidFill>
                  <a:srgbClr val="556F75"/>
                </a:solidFill>
              </a:rPr>
              <a:t>(</a:t>
            </a:r>
            <a:r>
              <a:rPr lang="ko-KR" altLang="en-US" b="1" dirty="0" smtClean="0">
                <a:solidFill>
                  <a:srgbClr val="556F75"/>
                </a:solidFill>
              </a:rPr>
              <a:t>생성</a:t>
            </a:r>
            <a:r>
              <a:rPr lang="en-US" altLang="ko-KR" b="1" dirty="0" smtClean="0">
                <a:solidFill>
                  <a:srgbClr val="556F75"/>
                </a:solidFill>
              </a:rPr>
              <a:t>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5496" y="1700808"/>
            <a:ext cx="9046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accent1"/>
                </a:solidFill>
              </a:rPr>
              <a:t>과</a:t>
            </a:r>
            <a:r>
              <a:rPr lang="ko-KR" altLang="en-US" b="1" dirty="0">
                <a:solidFill>
                  <a:schemeClr val="accent1"/>
                </a:solidFill>
              </a:rPr>
              <a:t>거</a:t>
            </a:r>
            <a:r>
              <a:rPr lang="ko-KR" altLang="en-US" b="1" dirty="0" smtClean="0">
                <a:solidFill>
                  <a:schemeClr val="accent1"/>
                </a:solidFill>
              </a:rPr>
              <a:t>의 모션정보</a:t>
            </a:r>
            <a:r>
              <a:rPr lang="ko-KR" altLang="en-US" b="1" dirty="0" smtClean="0"/>
              <a:t>로</a:t>
            </a:r>
            <a:r>
              <a:rPr lang="ko-KR" altLang="en-US" b="1" dirty="0" smtClean="0">
                <a:solidFill>
                  <a:schemeClr val="accent1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미</a:t>
            </a:r>
            <a:r>
              <a:rPr lang="ko-KR" altLang="en-US" b="1" dirty="0">
                <a:solidFill>
                  <a:srgbClr val="FF0000"/>
                </a:solidFill>
              </a:rPr>
              <a:t>래</a:t>
            </a:r>
            <a:r>
              <a:rPr lang="ko-KR" altLang="en-US" b="1" dirty="0" smtClean="0">
                <a:solidFill>
                  <a:srgbClr val="FF0000"/>
                </a:solidFill>
              </a:rPr>
              <a:t>의 모션정보를 예측</a:t>
            </a:r>
            <a:r>
              <a:rPr lang="en-US" altLang="ko-KR" b="1" dirty="0" smtClean="0">
                <a:solidFill>
                  <a:srgbClr val="FF0000"/>
                </a:solidFill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생성</a:t>
            </a:r>
            <a:r>
              <a:rPr lang="en-US" altLang="ko-KR" b="1" dirty="0" smtClean="0">
                <a:solidFill>
                  <a:srgbClr val="FF0000"/>
                </a:solidFill>
              </a:rPr>
              <a:t>) </a:t>
            </a:r>
            <a:r>
              <a:rPr lang="ko-KR" altLang="en-US" b="1" dirty="0" smtClean="0"/>
              <a:t>해낼 수 있을까</a:t>
            </a:r>
            <a:r>
              <a:rPr lang="en-US" altLang="ko-KR" b="1" dirty="0" smtClean="0"/>
              <a:t>?</a:t>
            </a:r>
            <a:endParaRPr lang="ko-KR" altLang="en-US" b="1" dirty="0"/>
          </a:p>
        </p:txBody>
      </p:sp>
      <p:pic>
        <p:nvPicPr>
          <p:cNvPr id="5" name="Picture 2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20889"/>
            <a:ext cx="7101668" cy="401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36716" y="2420888"/>
            <a:ext cx="3102488" cy="4176464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133808" y="2420888"/>
            <a:ext cx="4038592" cy="4176464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64796" y="2195572"/>
            <a:ext cx="64633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과거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829939" y="2195572"/>
            <a:ext cx="646331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미</a:t>
            </a:r>
            <a:r>
              <a:rPr lang="ko-KR" altLang="en-US" b="1" dirty="0"/>
              <a:t>래</a:t>
            </a:r>
          </a:p>
        </p:txBody>
      </p:sp>
    </p:spTree>
    <p:extLst>
      <p:ext uri="{BB962C8B-B14F-4D97-AF65-F5344CB8AC3E}">
        <p14:creationId xmlns:p14="http://schemas.microsoft.com/office/powerpoint/2010/main" val="153131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44824"/>
            <a:ext cx="7867220" cy="361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분석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335045" y="5877273"/>
            <a:ext cx="4798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 :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에러의 누적을 방지</a:t>
            </a:r>
            <a:r>
              <a:rPr lang="ko-KR" altLang="en-US" sz="2400" dirty="0" smtClean="0"/>
              <a:t>해주는</a:t>
            </a:r>
            <a:r>
              <a:rPr lang="ko-KR" altLang="en-US" sz="2400" dirty="0" smtClean="0">
                <a:solidFill>
                  <a:srgbClr val="FF0000"/>
                </a:solidFill>
              </a:rPr>
              <a:t> </a:t>
            </a:r>
            <a:r>
              <a:rPr lang="ko-KR" altLang="en-US" sz="2400" dirty="0" smtClean="0"/>
              <a:t>역할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09729" y="5927203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3762" y="1095129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오차 분석</a:t>
            </a:r>
            <a:endParaRPr lang="ko-KR" altLang="en-US" sz="2400" b="1" dirty="0"/>
          </a:p>
        </p:txBody>
      </p:sp>
      <p:pic>
        <p:nvPicPr>
          <p:cNvPr id="20" name="그림 19">
            <a:hlinkClick r:id="rId4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pic>
        <p:nvPicPr>
          <p:cNvPr id="2051" name="Picture 3" descr="C:\Users\medic\Desktop\Cost Grap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652640"/>
            <a:ext cx="857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6982565" y="30059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979087" y="2145222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6982565" y="2611999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471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학습환경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57114" y="4027000"/>
            <a:ext cx="799468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Using GTX1070  : </a:t>
            </a:r>
            <a:r>
              <a:rPr lang="en-US" altLang="ko-KR" b="1" smtClean="0"/>
              <a:t>about </a:t>
            </a:r>
            <a:r>
              <a:rPr lang="en-US" altLang="ko-KR" b="1" dirty="0">
                <a:solidFill>
                  <a:srgbClr val="FF0000"/>
                </a:solidFill>
              </a:rPr>
              <a:t>8</a:t>
            </a:r>
            <a:r>
              <a:rPr lang="en-US" altLang="ko-KR" b="1" smtClean="0">
                <a:solidFill>
                  <a:srgbClr val="FF0000"/>
                </a:solidFill>
              </a:rPr>
              <a:t>0 </a:t>
            </a:r>
            <a:r>
              <a:rPr lang="en-US" altLang="ko-KR" b="1" dirty="0" smtClean="0">
                <a:solidFill>
                  <a:srgbClr val="FF0000"/>
                </a:solidFill>
              </a:rPr>
              <a:t>hours</a:t>
            </a:r>
          </a:p>
          <a:p>
            <a:r>
              <a:rPr lang="en-US" altLang="ko-KR" b="1" dirty="0" smtClean="0"/>
              <a:t>Adam optimizer  :  </a:t>
            </a:r>
            <a:r>
              <a:rPr lang="en-US" altLang="ko-KR" b="1" dirty="0" smtClean="0">
                <a:solidFill>
                  <a:schemeClr val="tx2"/>
                </a:solidFill>
              </a:rPr>
              <a:t>Learning rate = 0.0001</a:t>
            </a:r>
          </a:p>
          <a:p>
            <a:r>
              <a:rPr lang="en-US" altLang="ko-KR" b="1" dirty="0" smtClean="0"/>
              <a:t>Batch size = </a:t>
            </a:r>
            <a:r>
              <a:rPr lang="en-US" altLang="ko-KR" b="1" dirty="0" smtClean="0">
                <a:solidFill>
                  <a:schemeClr val="tx2"/>
                </a:solidFill>
              </a:rPr>
              <a:t>68</a:t>
            </a:r>
            <a:endParaRPr lang="en-US" altLang="ko-KR" b="1" dirty="0">
              <a:solidFill>
                <a:schemeClr val="tx2"/>
              </a:solidFill>
            </a:endParaRPr>
          </a:p>
          <a:p>
            <a:r>
              <a:rPr lang="en-US" altLang="ko-KR" b="1" dirty="0" smtClean="0"/>
              <a:t>Initialization : </a:t>
            </a:r>
            <a:r>
              <a:rPr lang="en-US" altLang="ko-KR" b="1" dirty="0" smtClean="0">
                <a:solidFill>
                  <a:schemeClr val="tx2"/>
                </a:solidFill>
              </a:rPr>
              <a:t>Normal Distribution(mean=0 </a:t>
            </a:r>
            <a:r>
              <a:rPr lang="en-US" altLang="ko-KR" b="1" dirty="0">
                <a:solidFill>
                  <a:schemeClr val="tx2"/>
                </a:solidFill>
              </a:rPr>
              <a:t>, </a:t>
            </a:r>
            <a:r>
              <a:rPr lang="en-US" altLang="ko-KR" b="1" dirty="0" smtClean="0">
                <a:solidFill>
                  <a:schemeClr val="tx2"/>
                </a:solidFill>
              </a:rPr>
              <a:t>standard Deviation=0.01)</a:t>
            </a:r>
          </a:p>
          <a:p>
            <a:endParaRPr lang="en-US" altLang="ko-KR" b="1" dirty="0" smtClean="0"/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Layer = 1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Cell = 1000</a:t>
            </a:r>
          </a:p>
          <a:p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Encoder : 30 Time Step , Decoder : 60 Time Ste</a:t>
            </a:r>
            <a:r>
              <a:rPr lang="en-US" altLang="ko-KR" b="1" dirty="0">
                <a:solidFill>
                  <a:srgbClr val="FF0000"/>
                </a:solidFill>
              </a:rPr>
              <a:t>p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1152" y="3343813"/>
            <a:ext cx="214033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학습 매개변수</a:t>
            </a:r>
            <a:endParaRPr lang="ko-KR" alt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23762" y="1052737"/>
            <a:ext cx="141577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/>
              <a:t>데이터셋</a:t>
            </a:r>
            <a:endParaRPr lang="ko-KR" alt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1639" y="1698482"/>
            <a:ext cx="876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트레이닝 데이터 </a:t>
            </a:r>
            <a:r>
              <a:rPr lang="en-US" altLang="ko-KR" b="1" dirty="0" smtClean="0"/>
              <a:t>: </a:t>
            </a:r>
            <a:r>
              <a:rPr lang="ko-KR" altLang="en-US" b="1" dirty="0" smtClean="0">
                <a:solidFill>
                  <a:srgbClr val="FF0000"/>
                </a:solidFill>
              </a:rPr>
              <a:t>각각 </a:t>
            </a:r>
            <a:r>
              <a:rPr lang="en-US" altLang="ko-KR" b="1" dirty="0" smtClean="0">
                <a:solidFill>
                  <a:srgbClr val="FF0000"/>
                </a:solidFill>
              </a:rPr>
              <a:t>68</a:t>
            </a:r>
            <a:r>
              <a:rPr lang="ko-KR" altLang="en-US" b="1" dirty="0" smtClean="0">
                <a:solidFill>
                  <a:srgbClr val="FF0000"/>
                </a:solidFill>
              </a:rPr>
              <a:t>개의 동작을 가지고 있는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dirty="0" smtClean="0"/>
              <a:t>남자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solidFill>
                  <a:schemeClr val="tx2"/>
                </a:solidFill>
              </a:rPr>
              <a:t>8</a:t>
            </a:r>
            <a:r>
              <a:rPr lang="ko-KR" altLang="en-US" b="1" dirty="0" smtClean="0">
                <a:solidFill>
                  <a:schemeClr val="tx2"/>
                </a:solidFill>
              </a:rPr>
              <a:t>명</a:t>
            </a:r>
            <a:r>
              <a:rPr lang="en-US" altLang="ko-KR" b="1" dirty="0" smtClean="0">
                <a:solidFill>
                  <a:schemeClr val="tx2"/>
                </a:solidFill>
              </a:rPr>
              <a:t> </a:t>
            </a:r>
            <a:r>
              <a:rPr lang="ko-KR" altLang="en-US" dirty="0" smtClean="0"/>
              <a:t>과 여자</a:t>
            </a:r>
            <a:r>
              <a:rPr lang="en-US" altLang="ko-KR" dirty="0" smtClean="0"/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8</a:t>
            </a:r>
            <a:r>
              <a:rPr lang="ko-KR" altLang="en-US" b="1" dirty="0" smtClean="0">
                <a:solidFill>
                  <a:schemeClr val="accent6"/>
                </a:solidFill>
              </a:rPr>
              <a:t>명</a:t>
            </a:r>
            <a:r>
              <a:rPr lang="ko-KR" altLang="en-US" dirty="0" smtClean="0"/>
              <a:t>의 데이터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 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총 </a:t>
            </a:r>
            <a:r>
              <a:rPr lang="en-US" altLang="ko-KR" b="1" dirty="0" smtClean="0">
                <a:solidFill>
                  <a:srgbClr val="FF0000"/>
                </a:solidFill>
              </a:rPr>
              <a:t>1224</a:t>
            </a:r>
            <a:r>
              <a:rPr lang="ko-KR" altLang="en-US" b="1" dirty="0" smtClean="0">
                <a:solidFill>
                  <a:srgbClr val="FF0000"/>
                </a:solidFill>
              </a:rPr>
              <a:t>개</a:t>
            </a:r>
            <a:r>
              <a:rPr lang="ko-KR" altLang="en-US" dirty="0" smtClean="0"/>
              <a:t>의 모션데이터</a:t>
            </a:r>
            <a:r>
              <a:rPr lang="en-US" altLang="ko-KR" dirty="0" smtClean="0"/>
              <a:t>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1639" y="2499862"/>
            <a:ext cx="8534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테스트 데이터 </a:t>
            </a:r>
            <a:r>
              <a:rPr lang="en-US" altLang="ko-KR" b="1" dirty="0" smtClean="0"/>
              <a:t>: </a:t>
            </a:r>
            <a:r>
              <a:rPr lang="ko-KR" altLang="en-US" b="1" dirty="0">
                <a:solidFill>
                  <a:srgbClr val="FF0000"/>
                </a:solidFill>
              </a:rPr>
              <a:t>각각 </a:t>
            </a:r>
            <a:r>
              <a:rPr lang="en-US" altLang="ko-KR" b="1" dirty="0">
                <a:solidFill>
                  <a:srgbClr val="FF0000"/>
                </a:solidFill>
              </a:rPr>
              <a:t>68</a:t>
            </a:r>
            <a:r>
              <a:rPr lang="ko-KR" altLang="en-US" b="1" dirty="0">
                <a:solidFill>
                  <a:srgbClr val="FF0000"/>
                </a:solidFill>
              </a:rPr>
              <a:t>개의 동작을 가지고 있는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남자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tx2"/>
                </a:solidFill>
              </a:rPr>
              <a:t>2</a:t>
            </a:r>
            <a:r>
              <a:rPr lang="ko-KR" altLang="en-US" b="1" dirty="0" smtClean="0">
                <a:solidFill>
                  <a:schemeClr val="tx2"/>
                </a:solidFill>
              </a:rPr>
              <a:t>명</a:t>
            </a:r>
            <a:r>
              <a:rPr lang="en-US" altLang="ko-KR" b="1" dirty="0" smtClean="0">
                <a:solidFill>
                  <a:schemeClr val="tx2"/>
                </a:solidFill>
              </a:rPr>
              <a:t> </a:t>
            </a:r>
            <a:r>
              <a:rPr lang="ko-KR" altLang="en-US" dirty="0"/>
              <a:t>과 여자</a:t>
            </a:r>
            <a:r>
              <a:rPr lang="en-US" altLang="ko-KR" dirty="0"/>
              <a:t> </a:t>
            </a:r>
            <a:r>
              <a:rPr lang="en-US" altLang="ko-KR" b="1" dirty="0" smtClean="0">
                <a:solidFill>
                  <a:schemeClr val="accent6"/>
                </a:solidFill>
              </a:rPr>
              <a:t>1</a:t>
            </a:r>
            <a:r>
              <a:rPr lang="ko-KR" altLang="en-US" b="1" dirty="0" smtClean="0">
                <a:solidFill>
                  <a:schemeClr val="accent6"/>
                </a:solidFill>
              </a:rPr>
              <a:t>명</a:t>
            </a:r>
            <a:r>
              <a:rPr lang="ko-KR" altLang="en-US" dirty="0" smtClean="0"/>
              <a:t>의 </a:t>
            </a:r>
            <a:r>
              <a:rPr lang="ko-KR" altLang="en-US" dirty="0"/>
              <a:t>데이터</a:t>
            </a:r>
            <a:endParaRPr lang="en-US" altLang="ko-KR" dirty="0"/>
          </a:p>
          <a:p>
            <a:r>
              <a:rPr lang="en-US" altLang="ko-KR" dirty="0"/>
              <a:t>		 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총 </a:t>
            </a:r>
            <a:r>
              <a:rPr lang="en-US" altLang="ko-KR" b="1" dirty="0" smtClean="0">
                <a:solidFill>
                  <a:srgbClr val="FF0000"/>
                </a:solidFill>
              </a:rPr>
              <a:t>204</a:t>
            </a:r>
            <a:r>
              <a:rPr lang="ko-KR" altLang="en-US" b="1" dirty="0" smtClean="0">
                <a:solidFill>
                  <a:srgbClr val="FF0000"/>
                </a:solidFill>
              </a:rPr>
              <a:t>개</a:t>
            </a:r>
            <a:r>
              <a:rPr lang="ko-KR" altLang="en-US" dirty="0" smtClean="0"/>
              <a:t>의 </a:t>
            </a:r>
            <a:r>
              <a:rPr lang="ko-KR" altLang="en-US" dirty="0"/>
              <a:t>모션데이터</a:t>
            </a:r>
            <a:r>
              <a:rPr lang="en-US" altLang="ko-KR" dirty="0"/>
              <a:t>)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0852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활용방안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2133600" cy="365125"/>
          </a:xfrm>
        </p:spPr>
        <p:txBody>
          <a:bodyPr>
            <a:normAutofit/>
          </a:bodyPr>
          <a:lstStyle/>
          <a:p>
            <a:fld id="{A6B50108-6314-4083-BC0F-BC6DB07FE431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1030" name="Picture 6" descr="C:\Users\medic\Desktop\ASDASDS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008101"/>
            <a:ext cx="5865398" cy="306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edic\Desktop\1212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107895"/>
            <a:ext cx="7429500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33400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추후연구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26" name="Picture 2" descr="C:\Users\medic\Desktop\21312312312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8" y="4005066"/>
            <a:ext cx="6212403" cy="281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parkour_bann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7" y="2060848"/>
            <a:ext cx="6212404" cy="223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049508"/>
            <a:ext cx="6212404" cy="101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66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24200" y="2636914"/>
            <a:ext cx="66405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8000" b="1" dirty="0" smtClean="0">
                <a:solidFill>
                  <a:srgbClr val="556F75"/>
                </a:solidFill>
                <a:sym typeface="Wingdings"/>
              </a:rPr>
              <a:t>질</a:t>
            </a:r>
            <a:r>
              <a:rPr lang="ko-KR" altLang="en-US" sz="8000" b="1" dirty="0">
                <a:solidFill>
                  <a:srgbClr val="556F75"/>
                </a:solidFill>
                <a:sym typeface="Wingdings"/>
              </a:rPr>
              <a:t>문</a:t>
            </a:r>
            <a:r>
              <a:rPr lang="en-US" altLang="ko-KR" sz="8000" b="1" dirty="0" smtClean="0">
                <a:solidFill>
                  <a:srgbClr val="556F75"/>
                </a:solidFill>
                <a:sym typeface="Wingdings"/>
              </a:rPr>
              <a:t> / </a:t>
            </a:r>
            <a:r>
              <a:rPr lang="ko-KR" altLang="en-US" sz="8000" b="1" dirty="0" smtClean="0">
                <a:solidFill>
                  <a:srgbClr val="556F75"/>
                </a:solidFill>
                <a:sym typeface="Wingdings"/>
              </a:rPr>
              <a:t>답변</a:t>
            </a:r>
            <a:endParaRPr lang="en-US" altLang="ko-KR" sz="8000" b="1" dirty="0">
              <a:solidFill>
                <a:srgbClr val="556F75"/>
              </a:solidFill>
              <a:sym typeface="Wingding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>
            <a:hlinkClick r:id="rId4"/>
          </p:cNvPr>
          <p:cNvSpPr/>
          <p:nvPr/>
        </p:nvSpPr>
        <p:spPr>
          <a:xfrm>
            <a:off x="1475658" y="6264771"/>
            <a:ext cx="659985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hlinkClick r:id="rId4"/>
              </a:rPr>
              <a:t>https://github.com/JONGGON/DeepHumanPrediction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Appendix1-1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2133600" cy="365125"/>
          </a:xfrm>
        </p:spPr>
        <p:txBody>
          <a:bodyPr>
            <a:normAutofit/>
          </a:bodyPr>
          <a:lstStyle/>
          <a:p>
            <a:fld id="{A6B50108-6314-4083-BC0F-BC6DB07FE431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1027" name="Picture 3" descr="C:\Users\medic\Desktop\1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3" y="751013"/>
            <a:ext cx="5212334" cy="231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133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3" y="4870210"/>
            <a:ext cx="8429968" cy="193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1212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3" y="3068961"/>
            <a:ext cx="8429969" cy="177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hlinkClick r:id="rId6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3" name="직사각형 2"/>
          <p:cNvSpPr/>
          <p:nvPr/>
        </p:nvSpPr>
        <p:spPr>
          <a:xfrm>
            <a:off x="5436099" y="821613"/>
            <a:ext cx="335098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Skeletal motion files created by </a:t>
            </a:r>
            <a:r>
              <a:rPr lang="en-US" altLang="ko-KR" b="1" dirty="0">
                <a:solidFill>
                  <a:srgbClr val="FF0000"/>
                </a:solidFill>
              </a:rPr>
              <a:t>attaching the C3D data </a:t>
            </a:r>
            <a:r>
              <a:rPr lang="en-US" altLang="ko-KR" dirty="0"/>
              <a:t>to a BVH format skeleton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. The BVH file defines both </a:t>
            </a:r>
            <a:r>
              <a:rPr lang="en-US" altLang="ko-KR" b="1" dirty="0">
                <a:solidFill>
                  <a:srgbClr val="FF0000"/>
                </a:solidFill>
              </a:rPr>
              <a:t>the skeleton </a:t>
            </a:r>
            <a:r>
              <a:rPr lang="en-US" altLang="ko-KR" dirty="0"/>
              <a:t>and </a:t>
            </a:r>
            <a:r>
              <a:rPr lang="en-US" altLang="ko-KR" b="1" dirty="0">
                <a:solidFill>
                  <a:srgbClr val="FF0000"/>
                </a:solidFill>
              </a:rPr>
              <a:t>the motion data all in one file.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78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Appendix1-2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2133600" cy="365125"/>
          </a:xfrm>
        </p:spPr>
        <p:txBody>
          <a:bodyPr>
            <a:normAutofit/>
          </a:bodyPr>
          <a:lstStyle/>
          <a:p>
            <a:fld id="{A6B50108-6314-4083-BC0F-BC6DB07FE431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10" name="그림 9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14" name="직사각형 13"/>
          <p:cNvSpPr/>
          <p:nvPr/>
        </p:nvSpPr>
        <p:spPr>
          <a:xfrm>
            <a:off x="79746" y="1268762"/>
            <a:ext cx="8759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Reconstructed </a:t>
            </a:r>
            <a:r>
              <a:rPr lang="en-US" altLang="ko-KR" b="1" dirty="0">
                <a:solidFill>
                  <a:srgbClr val="FF0000"/>
                </a:solidFill>
              </a:rPr>
              <a:t>3D data </a:t>
            </a:r>
            <a:r>
              <a:rPr lang="en-US" altLang="ko-KR" dirty="0"/>
              <a:t>from the </a:t>
            </a:r>
            <a:r>
              <a:rPr lang="en-US" altLang="ko-KR" b="1" dirty="0" err="1">
                <a:solidFill>
                  <a:srgbClr val="FF0000"/>
                </a:solidFill>
              </a:rPr>
              <a:t>Vicon</a:t>
            </a:r>
            <a:r>
              <a:rPr lang="en-US" altLang="ko-KR" b="1" dirty="0">
                <a:solidFill>
                  <a:srgbClr val="FF0000"/>
                </a:solidFill>
              </a:rPr>
              <a:t> Workstation or </a:t>
            </a:r>
            <a:r>
              <a:rPr lang="en-US" altLang="ko-KR" b="1" dirty="0" err="1">
                <a:solidFill>
                  <a:srgbClr val="FF0000"/>
                </a:solidFill>
              </a:rPr>
              <a:t>iQ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  <a:r>
              <a:rPr lang="en-US" altLang="ko-KR" dirty="0"/>
              <a:t>Can be used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, Maya or any 3D program </a:t>
            </a:r>
            <a:r>
              <a:rPr lang="en-US" altLang="ko-KR" b="1" dirty="0">
                <a:solidFill>
                  <a:srgbClr val="FF0000"/>
                </a:solidFill>
              </a:rPr>
              <a:t>to drive skeletal or other data.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6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104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472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2483770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5724129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53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59395" y="1048252"/>
            <a:ext cx="1403192" cy="4745"/>
          </a:xfrm>
          <a:custGeom>
            <a:avLst/>
            <a:gdLst/>
            <a:ahLst/>
            <a:cxnLst/>
            <a:rect l="l" t="t" r="r" b="b"/>
            <a:pathLst>
              <a:path w="1178" h="3" extrusionOk="0">
                <a:moveTo>
                  <a:pt x="0" y="0"/>
                </a:moveTo>
                <a:lnTo>
                  <a:pt x="1178" y="3"/>
                </a:lnTo>
              </a:path>
            </a:pathLst>
          </a:custGeom>
          <a:noFill/>
          <a:ln w="28575" cap="rnd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2"/>
          <p:cNvSpPr txBox="1">
            <a:spLocks/>
          </p:cNvSpPr>
          <p:nvPr/>
        </p:nvSpPr>
        <p:spPr>
          <a:xfrm>
            <a:off x="1720965" y="821114"/>
            <a:ext cx="1338869" cy="46058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00111"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2400" b="1" spc="5" dirty="0" smtClean="0">
                <a:solidFill>
                  <a:srgbClr val="556F75"/>
                </a:solidFill>
                <a:latin typeface="맑은 고딕"/>
                <a:ea typeface="맑은 고딕"/>
                <a:sym typeface="Wingdings"/>
              </a:rPr>
              <a:t>감사합니다</a:t>
            </a:r>
            <a:r>
              <a:rPr lang="en-US" altLang="ko-KR" sz="2400" b="1" spc="5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rPr>
              <a:t>.</a:t>
            </a:r>
            <a:endParaRPr lang="ko-KR" altLang="en-US" sz="2400" b="1" spc="5" dirty="0">
              <a:solidFill>
                <a:srgbClr val="556F75"/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55841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(Recurrent Neural Network)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4098" name="Picture 2" descr="C:\Users\medic\Desktop\123123123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1" y="1772816"/>
            <a:ext cx="8795711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38577" y="5651956"/>
            <a:ext cx="212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&lt;RNN Structure&gt;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2218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(Recurrent Neural Network)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32" name="Picture 8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2" y="2470720"/>
            <a:ext cx="8984800" cy="370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9" y="1133205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338577" y="6287328"/>
            <a:ext cx="2719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RNN&gt;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093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(Recurrent Neural Network)</a:t>
              </a: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236394" y="6453336"/>
            <a:ext cx="4896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&lt;The Problem of Long-Term Dependencies&gt;</a:t>
            </a:r>
            <a:endParaRPr lang="ko-KR" alt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012487" y="3355490"/>
            <a:ext cx="3344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&lt;Short-Length RNN&gt;</a:t>
            </a:r>
            <a:endParaRPr lang="ko-KR" altLang="en-US" sz="1600" b="1" dirty="0"/>
          </a:p>
        </p:txBody>
      </p:sp>
      <p:pic>
        <p:nvPicPr>
          <p:cNvPr id="2051" name="Picture 3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04" y="3694045"/>
            <a:ext cx="7074786" cy="276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26" name="Picture 2" descr="C:\Users\medic\Desktop\캡처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026" y="1124744"/>
            <a:ext cx="5003427" cy="216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43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Long Short Term Memory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9" y="1133205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edic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94" y="2582728"/>
            <a:ext cx="8570643" cy="356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175386" y="6287328"/>
            <a:ext cx="280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LSTM&gt;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3040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</a:t>
              </a: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경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Gated Recurrent Unit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2050" name="Picture 2" descr="C:\Users\medic\Desktop\121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33373"/>
            <a:ext cx="5237488" cy="379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9" y="1133205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175386" y="6287328"/>
            <a:ext cx="268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GRU&gt;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225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신경망을 사용한 다양한 구조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5122" name="Picture 2" descr="C:\Users\medic\Downloads\ima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33" y="1771034"/>
            <a:ext cx="8630949" cy="360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846191" y="1566317"/>
            <a:ext cx="2372105" cy="4104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91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17691</TotalTime>
  <Words>1337</Words>
  <Application>Microsoft Office PowerPoint</Application>
  <PresentationFormat>화면 슬라이드 쇼(4:3)</PresentationFormat>
  <Paragraphs>413</Paragraphs>
  <Slides>37</Slides>
  <Notes>37</Notes>
  <HiddenSlides>0</HiddenSlides>
  <MMClips>4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3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Sewoon</dc:creator>
  <cp:lastModifiedBy>jonggon kim</cp:lastModifiedBy>
  <cp:revision>2027</cp:revision>
  <cp:lastPrinted>2017-10-11T21:09:37Z</cp:lastPrinted>
  <dcterms:created xsi:type="dcterms:W3CDTF">2016-04-23T14:22:20Z</dcterms:created>
  <dcterms:modified xsi:type="dcterms:W3CDTF">2017-12-13T18:28:11Z</dcterms:modified>
</cp:coreProperties>
</file>